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5CB2-9912-4319-944A-53AEDA64567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0F6B-9FA3-4CAA-B844-0006E41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1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5CB2-9912-4319-944A-53AEDA64567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0F6B-9FA3-4CAA-B844-0006E41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77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5CB2-9912-4319-944A-53AEDA64567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0F6B-9FA3-4CAA-B844-0006E41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15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5CB2-9912-4319-944A-53AEDA64567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0F6B-9FA3-4CAA-B844-0006E41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95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5CB2-9912-4319-944A-53AEDA64567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0F6B-9FA3-4CAA-B844-0006E41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5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5CB2-9912-4319-944A-53AEDA64567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0F6B-9FA3-4CAA-B844-0006E41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94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5CB2-9912-4319-944A-53AEDA64567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0F6B-9FA3-4CAA-B844-0006E41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9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5CB2-9912-4319-944A-53AEDA64567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0F6B-9FA3-4CAA-B844-0006E41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85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5CB2-9912-4319-944A-53AEDA64567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0F6B-9FA3-4CAA-B844-0006E41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77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5CB2-9912-4319-944A-53AEDA64567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0F6B-9FA3-4CAA-B844-0006E41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8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5CB2-9912-4319-944A-53AEDA64567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80F6B-9FA3-4CAA-B844-0006E41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77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65CB2-9912-4319-944A-53AEDA64567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80F6B-9FA3-4CAA-B844-0006E41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57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u.wikipedia.org/wiki/%D0%A0%D0%B0%D0%B4%D0%B7%D0%B8%D0%B2%D0%B8%D0%BB%D0%BB%D1%8B" TargetMode="External"/><Relationship Id="rId4" Type="http://schemas.openxmlformats.org/officeDocument/2006/relationships/hyperlink" Target="https://ru.wikipedia.org/wiki/%D0%91%D0%B5%D1%80%D0%BD%D0%B0%D1%80%D0%B4%D0%BE%D0%BD%D0%B8,_%D0%94%D0%B6%D0%BE%D0%B2%D0%B0%D0%BD%D0%BD%D0%B8_%D0%9C%D0%B0%D1%80%D0%B8%D1%8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E%D1%88%D0%B0%D0%BD%D1%8B_(%D0%9C%D0%B8%D0%BD%D1%81%D0%BA%D0%B0%D1%8F_%D0%BE%D0%B1%D0%BB%D0%B0%D1%81%D1%82%D1%8C)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ru.wikipedia.org/wiki/%D0%9E%D0%BF%D0%B5%D1%80%D0%B0%D1%86%D0%B8%D1%8F_%C2%AB%D0%91%D0%B0%D1%80%D0%B1%D0%B0%D1%80%D0%BE%D1%81%D1%81%D0%B0%C2%BB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0%B8%D0%BD%D0%B8%D1%8F_%D0%A1%D1%82%D0%B0%D0%BB%D0%B8%D0%BD%D0%B0" TargetMode="External"/><Relationship Id="rId5" Type="http://schemas.openxmlformats.org/officeDocument/2006/relationships/hyperlink" Target="https://ru.wikipedia.org/wiki/%D0%9C%D0%B8%D0%BD%D1%81%D0%BA%D0%B8%D0%B9_%D1%83%D0%BA%D1%80%D0%B5%D0%BF%D1%80%D0%B0%D0%B9%D0%BE%D0%BD" TargetMode="External"/><Relationship Id="rId10" Type="http://schemas.openxmlformats.org/officeDocument/2006/relationships/hyperlink" Target="https://ru.wikipedia.org/wiki/%D0%9C%D0%B8%D0%BD%D1%81%D0%BA" TargetMode="External"/><Relationship Id="rId4" Type="http://schemas.openxmlformats.org/officeDocument/2006/relationships/hyperlink" Target="https://ru.wikipedia.org/wiki/%D0%91%D0%B5%D0%BB%D0%BE%D1%80%D1%83%D1%81%D1%81%D0%B8%D1%8F" TargetMode="External"/><Relationship Id="rId9" Type="http://schemas.openxmlformats.org/officeDocument/2006/relationships/hyperlink" Target="https://ru.wikipedia.org/wiki/%D0%9C%D0%B8%D0%BD%D1%81%D0%BA%D0%B8%D0%B9_%D1%80%D0%B0%D0%B9%D0%BE%D0%B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5%D0%B0%D1%82%D1%8B%D0%BD%D1%8C_(%D0%B4%D0%B5%D1%80%D0%B5%D0%B2%D0%BD%D1%8F)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s://ru.wikipedia.org/wiki/%D0%9A%D0%BE%D0%BB%D0%BB%D0%B5%D0%BA%D1%82%D0%B8%D0%B2%D0%BD%D0%B0%D1%8F_%D0%BE%D1%82%D0%B2%D0%B5%D1%82%D1%81%D1%82%D0%B2%D0%B5%D0%BD%D0%BD%D0%BE%D1%81%D1%82%D1%8C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36-%D1%8F_%D0%B2%D0%B0%D1%84%D1%84%D0%B5%D0%BD-%D0%B3%D1%80%D0%B5%D0%BD%D0%B0%D0%B4%D0%B5%D1%80%D1%81%D0%BA%D0%B0%D1%8F_%D0%B4%D0%B8%D0%B2%D0%B8%D0%B7%D0%B8%D1%8F_%D0%A1%D0%A1" TargetMode="External"/><Relationship Id="rId5" Type="http://schemas.openxmlformats.org/officeDocument/2006/relationships/hyperlink" Target="https://ru.wikipedia.org/wiki/118-%D0%B9_%D0%B1%D0%B0%D1%82%D0%B0%D0%BB%D1%8C%D0%BE%D0%BD_%D1%88%D1%83%D1%86%D0%BC%D0%B0%D0%BD%D1%88%D0%B0%D1%84%D1%82%D0%B0" TargetMode="External"/><Relationship Id="rId10" Type="http://schemas.openxmlformats.org/officeDocument/2006/relationships/hyperlink" Target="https://ru.wikipedia.org/wiki/%D0%A1%D0%A1%D0%A1%D0%A0" TargetMode="External"/><Relationship Id="rId4" Type="http://schemas.openxmlformats.org/officeDocument/2006/relationships/hyperlink" Target="https://ru.wikipedia.org/wiki/%D0%91%D0%B5%D0%BB%D0%BE%D1%80%D1%83%D1%81%D1%81%D0%B8%D1%8F" TargetMode="External"/><Relationship Id="rId9" Type="http://schemas.openxmlformats.org/officeDocument/2006/relationships/hyperlink" Target="https://ru.wikipedia.org/wiki/%D0%9A%D0%BE%D0%BB%D0%BB%D0%B0%D0%B1%D0%BE%D1%80%D0%B0%D1%86%D0%B8%D0%BE%D0%BD%D0%B8%D0%B7%D0%BC_%D0%B2_%D0%92%D0%B5%D0%BB%D0%B8%D0%BA%D0%BE%D0%B9_%D0%9E%D1%82%D0%B5%D1%87%D0%B5%D1%81%D1%82%D0%B2%D0%B5%D0%BD%D0%BD%D0%BE%D0%B9_%D0%B2%D0%BE%D0%B9%D0%BD%D0%B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71" y="1001486"/>
            <a:ext cx="4310744" cy="2873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0350" y="4351055"/>
            <a:ext cx="5065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XVI-XX </a:t>
            </a:r>
            <a:r>
              <a:rPr lang="ru-RU" dirty="0" err="1"/>
              <a:t>вв</a:t>
            </a:r>
            <a:r>
              <a:rPr lang="ru-RU" dirty="0"/>
              <a:t> — резиденция князей </a:t>
            </a:r>
            <a:r>
              <a:rPr lang="ru-RU" dirty="0" err="1"/>
              <a:t>Радзивиллов</a:t>
            </a:r>
            <a:r>
              <a:rPr lang="ru-RU" dirty="0"/>
              <a:t>. Включает в себя собственно замок, замковые укрепления, а также большой ландшафтно-пейзажный парк. </a:t>
            </a:r>
            <a:r>
              <a:rPr lang="ru-RU" dirty="0" err="1"/>
              <a:t>Несвижский</a:t>
            </a:r>
            <a:r>
              <a:rPr lang="ru-RU" dirty="0"/>
              <a:t> замок является родоначальником нового типа бастионных укреплений в Беларуси — так называемой </a:t>
            </a:r>
            <a:r>
              <a:rPr lang="ru-RU" dirty="0" err="1"/>
              <a:t>новоитальянской</a:t>
            </a:r>
            <a:r>
              <a:rPr lang="ru-RU" dirty="0"/>
              <a:t> системы.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30" y="4063892"/>
            <a:ext cx="4673600" cy="2605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0571" y="4891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412096" y="830283"/>
            <a:ext cx="648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Не́свижский</a:t>
            </a:r>
            <a:r>
              <a:rPr lang="ru-RU" b="1" dirty="0"/>
              <a:t> </a:t>
            </a:r>
            <a:r>
              <a:rPr lang="ru-RU" b="1" dirty="0" err="1"/>
              <a:t>за́мок</a:t>
            </a:r>
            <a:r>
              <a:rPr lang="ru-RU" dirty="0"/>
              <a:t>  — дворцово-замковый комплекс, находящийся в северо-восточной части города Несвижа в Минской области Беларуси, памятник архитектуры XVI—XVIII веков. Заложен князем Н. Х. </a:t>
            </a:r>
            <a:r>
              <a:rPr lang="ru-RU" dirty="0" err="1"/>
              <a:t>Радзивиллом</a:t>
            </a:r>
            <a:r>
              <a:rPr lang="ru-RU" dirty="0"/>
              <a:t> Сироткой в 1582 году и, в основном, были окончены к 1600 г</a:t>
            </a:r>
            <a:r>
              <a:rPr lang="ru-RU" dirty="0" smtClean="0"/>
              <a:t>.</a:t>
            </a:r>
            <a:r>
              <a:rPr lang="ru-RU" dirty="0"/>
              <a:t> Вначале (до 1599 г.) в строительстве замка участвовал итальянский архитектор Джованни</a:t>
            </a:r>
            <a:r>
              <a:rPr lang="ru-RU" dirty="0">
                <a:hlinkClick r:id="rId4" tooltip="Бернардони, Джованни Мария"/>
              </a:rPr>
              <a:t> </a:t>
            </a:r>
            <a:r>
              <a:rPr lang="ru-RU" dirty="0" err="1" smtClean="0">
                <a:hlinkClick r:id="rId4" tooltip="Бернардони, Джованни Мария"/>
              </a:rPr>
              <a:t>Бернардони</a:t>
            </a:r>
            <a:r>
              <a:rPr lang="ru-RU" dirty="0" smtClean="0"/>
              <a:t>. </a:t>
            </a:r>
            <a:r>
              <a:rPr lang="ru-RU" dirty="0"/>
              <a:t>В XVI—XX вв. — резиденция </a:t>
            </a:r>
            <a:r>
              <a:rPr lang="ru-RU" dirty="0" smtClean="0"/>
              <a:t>князей </a:t>
            </a:r>
            <a:r>
              <a:rPr lang="ru-RU" dirty="0" err="1" smtClean="0">
                <a:hlinkClick r:id="rId5" tooltip="Радзивиллы"/>
              </a:rPr>
              <a:t>Радзивиллов</a:t>
            </a:r>
            <a:r>
              <a:rPr lang="ru-RU" dirty="0" smtClean="0"/>
              <a:t>. </a:t>
            </a:r>
            <a:r>
              <a:rPr lang="ru-RU" dirty="0"/>
              <a:t>Включает в себя собственно замок, замковые </a:t>
            </a:r>
            <a:r>
              <a:rPr lang="ru-RU" dirty="0" smtClean="0"/>
              <a:t>укрепления</a:t>
            </a:r>
            <a:r>
              <a:rPr lang="ru-RU" dirty="0"/>
              <a:t>, а также большой ландшафтно-пейзажный парк.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34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718158"/>
            <a:ext cx="4817659" cy="2709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33" y="4037077"/>
            <a:ext cx="4012418" cy="24558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0173" y="608974"/>
            <a:ext cx="61960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Историко-культурный комплекс «Линия Сталина»</a:t>
            </a:r>
            <a:r>
              <a:rPr lang="ru-RU" dirty="0"/>
              <a:t> — исторический комплекс на территории </a:t>
            </a:r>
            <a:r>
              <a:rPr lang="ru-RU" dirty="0">
                <a:hlinkClick r:id="rId4" tooltip="Белоруссия"/>
              </a:rPr>
              <a:t>Белоруссии</a:t>
            </a:r>
            <a:r>
              <a:rPr lang="ru-RU" dirty="0"/>
              <a:t>, на основе восстановленных фортификационных сооружений </a:t>
            </a:r>
            <a:r>
              <a:rPr lang="ru-RU" dirty="0">
                <a:hlinkClick r:id="rId5" tooltip="Минский укрепрайон"/>
              </a:rPr>
              <a:t>Минского укрепрайона</a:t>
            </a:r>
            <a:r>
              <a:rPr lang="ru-RU" dirty="0"/>
              <a:t> т. н. «</a:t>
            </a:r>
            <a:r>
              <a:rPr lang="ru-RU" dirty="0">
                <a:hlinkClick r:id="rId6" tooltip="Линия Сталина"/>
              </a:rPr>
              <a:t>Линии Сталина</a:t>
            </a:r>
            <a:r>
              <a:rPr lang="ru-RU" dirty="0"/>
              <a:t>», построенных для обороны от возможных ударов со стороны Польши как одного из предполагаемых военных противников СССР в 1930-е </a:t>
            </a:r>
            <a:r>
              <a:rPr lang="ru-RU" dirty="0" smtClean="0"/>
              <a:t>годы</a:t>
            </a:r>
            <a:r>
              <a:rPr lang="ru-RU" dirty="0"/>
              <a:t> и в первые дни Великой Отечественной войны ставших одним из факторов срыва гитлеровской военной наступательной операции «</a:t>
            </a:r>
            <a:r>
              <a:rPr lang="ru-RU" dirty="0">
                <a:hlinkClick r:id="rId7" tooltip="Операция «Барбаросса»"/>
              </a:rPr>
              <a:t>Барбаросса</a:t>
            </a:r>
            <a:r>
              <a:rPr lang="ru-RU" dirty="0" smtClean="0"/>
              <a:t>». </a:t>
            </a:r>
            <a:r>
              <a:rPr lang="ru-RU" dirty="0"/>
              <a:t>Комплекс расположен близ деревни </a:t>
            </a:r>
            <a:r>
              <a:rPr lang="ru-RU" dirty="0" err="1">
                <a:hlinkClick r:id="rId8" tooltip="Лошаны (Минская область)"/>
              </a:rPr>
              <a:t>Лошаны</a:t>
            </a:r>
            <a:r>
              <a:rPr lang="ru-RU" dirty="0"/>
              <a:t> в </a:t>
            </a:r>
            <a:r>
              <a:rPr lang="ru-RU" dirty="0">
                <a:hlinkClick r:id="rId9" tooltip="Минский район"/>
              </a:rPr>
              <a:t>Минском районе</a:t>
            </a:r>
            <a:r>
              <a:rPr lang="ru-RU" dirty="0"/>
              <a:t> в 20 км к северо-западу от </a:t>
            </a:r>
            <a:r>
              <a:rPr lang="ru-RU" dirty="0">
                <a:hlinkClick r:id="rId10" tooltip="Минск"/>
              </a:rPr>
              <a:t>Минска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2013" y="3907641"/>
            <a:ext cx="62916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Главной задачей укрепрайонов было удержать приграничные районы до мобилизации основных сил, а не полная остановка и разгром врага, как ошибочно полагают </a:t>
            </a:r>
            <a:r>
              <a:rPr lang="ru-RU" dirty="0" smtClean="0"/>
              <a:t>многие. </a:t>
            </a:r>
            <a:r>
              <a:rPr lang="ru-RU" dirty="0"/>
              <a:t>Хотя укрепления «Линии Сталина» в 1941 году уже не отвечали требованиям обороны от тяжёлой артиллерии, они сыграли свою роль в срыве наступления по плану «Барбароссы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/>
              <a:t>Минский укрепрайон, одним из первый попавший под удары врага и неукомплектованный полностью, связывал своим сопротивлением продвижение германской армии три дня.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94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95" y="1064527"/>
            <a:ext cx="4325773" cy="26017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60" y="4153185"/>
            <a:ext cx="4421873" cy="2487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5458" y="1241945"/>
            <a:ext cx="65372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Хаты́нь</a:t>
            </a:r>
            <a:r>
              <a:rPr lang="ru-RU" dirty="0"/>
              <a:t>  — деревня в </a:t>
            </a:r>
            <a:r>
              <a:rPr lang="ru-RU" dirty="0">
                <a:hlinkClick r:id="rId4" tooltip="Белоруссия"/>
              </a:rPr>
              <a:t>Белоруссии</a:t>
            </a:r>
            <a:r>
              <a:rPr lang="ru-RU" dirty="0"/>
              <a:t>, уничтоженная вместе с жителями 22 марта 1943 года карательным отрядом (</a:t>
            </a:r>
            <a:r>
              <a:rPr lang="ru-RU" dirty="0">
                <a:hlinkClick r:id="rId5" tooltip="118-й батальон шуцманшафта"/>
              </a:rPr>
              <a:t>118-й батальон </a:t>
            </a:r>
            <a:r>
              <a:rPr lang="ru-RU" dirty="0" err="1">
                <a:hlinkClick r:id="rId5" tooltip="118-й батальон шуцманшафта"/>
              </a:rPr>
              <a:t>шуцманшафта</a:t>
            </a:r>
            <a:r>
              <a:rPr lang="ru-RU" dirty="0"/>
              <a:t> и особый </a:t>
            </a:r>
            <a:r>
              <a:rPr lang="ru-RU" dirty="0">
                <a:hlinkClick r:id="rId6" tooltip="36-я ваффен-гренадерская дивизия СС"/>
              </a:rPr>
              <a:t>батальон СС «</a:t>
            </a:r>
            <a:r>
              <a:rPr lang="ru-RU" dirty="0" err="1">
                <a:hlinkClick r:id="rId6" tooltip="36-я ваффен-гренадерская дивизия СС"/>
              </a:rPr>
              <a:t>Дирлевангер</a:t>
            </a:r>
            <a:r>
              <a:rPr lang="ru-RU" dirty="0" smtClean="0">
                <a:hlinkClick r:id="rId6" tooltip="36-я ваффен-гренадерская дивизия СС"/>
              </a:rPr>
              <a:t>»</a:t>
            </a:r>
            <a:r>
              <a:rPr lang="ru-RU" dirty="0" smtClean="0"/>
              <a:t>)</a:t>
            </a:r>
            <a:r>
              <a:rPr lang="ru-RU" dirty="0"/>
              <a:t> из мести за убийство нескольких немецких военнослужащих окрестными </a:t>
            </a:r>
            <a:r>
              <a:rPr lang="ru-RU" dirty="0" smtClean="0"/>
              <a:t>партизанами: </a:t>
            </a:r>
            <a:r>
              <a:rPr lang="ru-RU" dirty="0"/>
              <a:t>в соответствии с принципом </a:t>
            </a:r>
            <a:r>
              <a:rPr lang="ru-RU" dirty="0">
                <a:hlinkClick r:id="rId7" tooltip="Коллективная ответственность"/>
              </a:rPr>
              <a:t>коллективного наказания</a:t>
            </a:r>
            <a:r>
              <a:rPr lang="ru-RU" dirty="0"/>
              <a:t> 149 жителей Хатыни (в том числе 75 детей) были сожжены заживо или расстреляны за возможное оказание жителями деревни помощи этим </a:t>
            </a:r>
            <a:r>
              <a:rPr lang="ru-RU" dirty="0" smtClean="0"/>
              <a:t>партизанам</a:t>
            </a:r>
            <a:r>
              <a:rPr lang="ru-RU" baseline="30000" dirty="0" smtClean="0"/>
              <a:t>]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7295" y="4568875"/>
            <a:ext cx="6508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1969 году на месте </a:t>
            </a:r>
            <a:r>
              <a:rPr lang="ru-RU" dirty="0">
                <a:hlinkClick r:id="rId8" tooltip="Хатынь (деревня)"/>
              </a:rPr>
              <a:t>деревни</a:t>
            </a:r>
            <a:r>
              <a:rPr lang="ru-RU" dirty="0"/>
              <a:t> был открыт мемориальный комплекс «Хатынь», как символ и в память о массовом уничтожении нацистами и </a:t>
            </a:r>
            <a:r>
              <a:rPr lang="ru-RU" dirty="0">
                <a:hlinkClick r:id="rId9" tooltip="Коллаборационизм в Великой Отечественной войне"/>
              </a:rPr>
              <a:t>коллаборационистами</a:t>
            </a:r>
            <a:r>
              <a:rPr lang="ru-RU" dirty="0"/>
              <a:t> мирного населения на оккупированной территории </a:t>
            </a:r>
            <a:r>
              <a:rPr lang="ru-RU" dirty="0">
                <a:hlinkClick r:id="rId10" tooltip="СССР"/>
              </a:rPr>
              <a:t>СССР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1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1078316"/>
            <a:ext cx="4476750" cy="238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1571" y="1078316"/>
            <a:ext cx="6073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Белорусский государственный музей истории Великой Отечественной войны</a:t>
            </a:r>
            <a:r>
              <a:rPr lang="ru-RU" dirty="0"/>
              <a:t> – первый в мире, посвященный самой кровопролитной войне ХХ века, и единственный в Беларуси, созданный в годы фашистской оккупации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69" y="3623339"/>
            <a:ext cx="5158854" cy="30829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026" y="3872127"/>
            <a:ext cx="47815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музее на площади более 3 000 м² можно увидеть свыше 8 тысяч экспонатов, рассказывающих об истории Великой Отечественной войны. Всего в фондах хранится около 145 тысяч раритетов, собранных во время боевых действий на территории Восточной Европы и Германии, а также переданных посольствами разных стран уже в мирное время.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1899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134</Words>
  <Application>Microsoft Office PowerPoint</Application>
  <PresentationFormat>Широкоэкранный</PresentationFormat>
  <Paragraphs>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Педагог-психолог</dc:creator>
  <cp:lastModifiedBy>Педагог-психолог</cp:lastModifiedBy>
  <cp:revision>7</cp:revision>
  <dcterms:created xsi:type="dcterms:W3CDTF">2023-06-23T10:20:45Z</dcterms:created>
  <dcterms:modified xsi:type="dcterms:W3CDTF">2023-06-23T11:20:27Z</dcterms:modified>
</cp:coreProperties>
</file>